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7" r:id="rId3"/>
    <p:sldId id="260" r:id="rId4"/>
    <p:sldId id="256" r:id="rId5"/>
    <p:sldId id="259" r:id="rId6"/>
    <p:sldId id="258" r:id="rId7"/>
    <p:sldId id="261" r:id="rId8"/>
    <p:sldId id="266" r:id="rId9"/>
    <p:sldId id="264" r:id="rId10"/>
    <p:sldId id="265"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69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EDE05-15FF-43B8-A62F-95B092452629}"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64314-8D55-4C2E-A0BC-511EE98928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EDE05-15FF-43B8-A62F-95B092452629}" type="datetimeFigureOut">
              <a:rPr lang="en-US" smtClean="0"/>
              <a:pPr/>
              <a:t>11/18/2009</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64314-8D55-4C2E-A0BC-511EE98928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027" name="Rectangle 3"/>
          <p:cNvSpPr>
            <a:spLocks noChangeArrowheads="1"/>
          </p:cNvSpPr>
          <p:nvPr/>
        </p:nvSpPr>
        <p:spPr bwMode="auto">
          <a:xfrm>
            <a:off x="1" y="457200"/>
            <a:ext cx="184731"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GB" sz="11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smtClean="0">
                <a:ln>
                  <a:noFill/>
                </a:ln>
                <a:solidFill>
                  <a:schemeClr val="tx1"/>
                </a:solidFill>
                <a:effectLst/>
                <a:latin typeface="Arial" pitchFamily="34" charset="0"/>
                <a:cs typeface="Arial" pitchFamily="34" charset="0"/>
              </a:rPr>
              <a:t/>
            </a:r>
            <a:br>
              <a:rPr kumimoji="0" lang="en-GB" sz="11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144000" cy="6629400"/>
          </a:xfrm>
        </p:spPr>
        <p:txBody>
          <a:bodyPr>
            <a:noAutofit/>
          </a:bodyPr>
          <a:lstStyle/>
          <a:p>
            <a:r>
              <a:rPr lang="en-US" sz="1400" dirty="0" smtClean="0"/>
              <a:t>Another trial is processed in Proximity Hotel, 2007. This is a LEED (Leadership in Energy and Environmental Design) Platinum "green hotel", which followed building's design and construction guidelines. The purposes of LEED-certified buildings are reducing the operating costs, healthier and more productive occupants, and preserve our natural resources. This hotel uses 41% less energy than a conventional hotel/restaurant by using ultra efficient materials and the latest construction technology.</a:t>
            </a:r>
            <a:br>
              <a:rPr lang="en-US" sz="1400" dirty="0" smtClean="0"/>
            </a:br>
            <a:r>
              <a:rPr lang="en-US" sz="1400" dirty="0" smtClean="0"/>
              <a:t/>
            </a:r>
            <a:br>
              <a:rPr lang="en-US" sz="1400" dirty="0" smtClean="0"/>
            </a:br>
            <a:r>
              <a:rPr lang="en-US" sz="1400" b="1" dirty="0" smtClean="0"/>
              <a:t>Energy efficiency :</a:t>
            </a:r>
            <a:r>
              <a:rPr lang="en-US" sz="1400" dirty="0" smtClean="0"/>
              <a:t> The solar energy heats hot water with 100 solar panels covering the 4,000 square feet of rooftop (enough hot water for a hundred homes). This heats around 60% of the water for both the hotel and restaurant. To use abundant natural lighting, large energy-efficient “operable” windows (7’4” square windows in guest rooms) are designed.</a:t>
            </a:r>
          </a:p>
          <a:p>
            <a:r>
              <a:rPr lang="en-US" sz="1400" b="1" dirty="0" smtClean="0"/>
              <a:t>Water saving :</a:t>
            </a:r>
            <a:r>
              <a:rPr lang="en-US" sz="1400" dirty="0" smtClean="0"/>
              <a:t> Water usage has been reduced by 33% by installing high-efficiency Kohler plumbing fixtures, saving two million gallons of water the first year. (Toilet=1.28 gallons/min, Faucet=1gallon/min, Shower=2.0gallons/min, Urinal=No water(use Creepy Sewer Gel))</a:t>
            </a:r>
          </a:p>
          <a:p>
            <a:r>
              <a:rPr lang="en-US" sz="1400" b="1" dirty="0" smtClean="0"/>
              <a:t>Buy local material :</a:t>
            </a:r>
            <a:r>
              <a:rPr lang="en-US" sz="1400" dirty="0" smtClean="0"/>
              <a:t> Regional vendors and artists were used for materials to reduce transportation and packaging.</a:t>
            </a:r>
          </a:p>
          <a:p>
            <a:r>
              <a:rPr lang="en-US" sz="1400" b="1" dirty="0" smtClean="0"/>
              <a:t>Recycle :</a:t>
            </a:r>
            <a:r>
              <a:rPr lang="en-US" sz="1400" dirty="0" smtClean="0"/>
              <a:t> 87% of construction waste was recycled, diverting 1,535 tons of debris from landfills. Building materials with recycled content include reinforced steel with 90% post consumer recycled content, National Gypsum Wallboard 100%, asphalt 25% and staircase steel 50%. Concrete contains 4% fly ash (224,000 pounds), the mineral residue left after the combustion of coal that is diverted from landfills.</a:t>
            </a:r>
          </a:p>
          <a:p>
            <a:r>
              <a:rPr lang="en-US" sz="1400" b="1" dirty="0" smtClean="0"/>
              <a:t>Low V.O.Cs :</a:t>
            </a:r>
            <a:r>
              <a:rPr lang="en-US" sz="1400" dirty="0" smtClean="0"/>
              <a:t> Low-emitting volatile organic compound (VOC) paints, adhesives, carpets, etc reduces indoor air contamination.</a:t>
            </a:r>
          </a:p>
          <a:p>
            <a:r>
              <a:rPr lang="en-US" sz="1400" b="1" dirty="0" smtClean="0"/>
              <a:t>Zero Geothermal :</a:t>
            </a:r>
            <a:r>
              <a:rPr lang="en-US" sz="1400" dirty="0" smtClean="0"/>
              <a:t> Geothermal energy is used for the restaurant’s refrigeration equipment, instead of a standard water-cooled system, saving significant amounts of water.</a:t>
            </a:r>
          </a:p>
          <a:p>
            <a:r>
              <a:rPr lang="en-US" sz="1400" b="1" dirty="0" smtClean="0"/>
              <a:t>“Education Center”</a:t>
            </a:r>
            <a:r>
              <a:rPr lang="en-US" sz="1400" dirty="0" smtClean="0"/>
              <a:t> for sustainable practices includes tours of our "green" hotel for guests, sustainable practices symposia, and outreach programs for students of all ages. </a:t>
            </a:r>
          </a:p>
          <a:p>
            <a:r>
              <a:rPr lang="en-US" sz="1400" b="1" dirty="0" smtClean="0"/>
              <a:t>innovation in design :</a:t>
            </a:r>
            <a:r>
              <a:rPr lang="en-US" sz="1400" dirty="0" smtClean="0"/>
              <a:t> A green, vegetated rooftop will be planted on the restaurant to reduce the “urban heat island effect.” In other words, the green roof reflects the heat, thus reducing the amount of energy needed for refrigeration and/or air conditioning. It also slows the rain runoff and insulates the rooftop, keeping the building cooler overall. Currently, we are trying out various plants on the roof in a test area.</a:t>
            </a:r>
          </a:p>
          <a:p>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larpanelssm.jpg"/>
          <p:cNvPicPr>
            <a:picLocks noGrp="1" noChangeAspect="1"/>
          </p:cNvPicPr>
          <p:nvPr>
            <p:ph idx="1"/>
          </p:nvPr>
        </p:nvPicPr>
        <p:blipFill>
          <a:blip r:embed="rId2" cstate="print"/>
          <a:stretch>
            <a:fillRect/>
          </a:stretch>
        </p:blipFill>
        <p:spPr>
          <a:xfrm>
            <a:off x="0" y="0"/>
            <a:ext cx="9144000" cy="5791200"/>
          </a:xfrm>
        </p:spPr>
      </p:pic>
      <p:sp>
        <p:nvSpPr>
          <p:cNvPr id="5" name="TextBox 4"/>
          <p:cNvSpPr txBox="1"/>
          <p:nvPr/>
        </p:nvSpPr>
        <p:spPr>
          <a:xfrm>
            <a:off x="381000" y="6172201"/>
            <a:ext cx="7620000" cy="461665"/>
          </a:xfrm>
          <a:prstGeom prst="rect">
            <a:avLst/>
          </a:prstGeom>
          <a:noFill/>
        </p:spPr>
        <p:txBody>
          <a:bodyPr wrap="square" rtlCol="0">
            <a:spAutoFit/>
          </a:bodyPr>
          <a:lstStyle/>
          <a:p>
            <a:r>
              <a:rPr lang="en-US" sz="2400" b="1" dirty="0" smtClean="0"/>
              <a:t>Energy efficiency </a:t>
            </a:r>
            <a:r>
              <a:rPr lang="en-US" sz="2400" dirty="0" smtClean="0"/>
              <a:t>: </a:t>
            </a:r>
            <a:r>
              <a:rPr lang="en-US" sz="2400" b="1" dirty="0" smtClean="0"/>
              <a:t>Solar</a:t>
            </a:r>
            <a:r>
              <a:rPr lang="en-US" sz="2400" dirty="0" smtClean="0"/>
              <a:t> </a:t>
            </a:r>
            <a:r>
              <a:rPr lang="en-US" sz="2400" dirty="0"/>
              <a:t>Panels heat 60% of our hot water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indows.jpg"/>
          <p:cNvPicPr>
            <a:picLocks noGrp="1" noChangeAspect="1"/>
          </p:cNvPicPr>
          <p:nvPr>
            <p:ph idx="1"/>
          </p:nvPr>
        </p:nvPicPr>
        <p:blipFill>
          <a:blip r:embed="rId2" cstate="print"/>
          <a:stretch>
            <a:fillRect/>
          </a:stretch>
        </p:blipFill>
        <p:spPr>
          <a:xfrm>
            <a:off x="0" y="0"/>
            <a:ext cx="9144000" cy="5791200"/>
          </a:xfrm>
        </p:spPr>
      </p:pic>
      <p:sp>
        <p:nvSpPr>
          <p:cNvPr id="5" name="TextBox 4"/>
          <p:cNvSpPr txBox="1"/>
          <p:nvPr/>
        </p:nvSpPr>
        <p:spPr>
          <a:xfrm>
            <a:off x="152400" y="6019801"/>
            <a:ext cx="8839200" cy="461665"/>
          </a:xfrm>
          <a:prstGeom prst="rect">
            <a:avLst/>
          </a:prstGeom>
          <a:noFill/>
        </p:spPr>
        <p:txBody>
          <a:bodyPr wrap="square" rtlCol="0">
            <a:spAutoFit/>
          </a:bodyPr>
          <a:lstStyle/>
          <a:p>
            <a:r>
              <a:rPr lang="en-US" sz="2400" dirty="0"/>
              <a:t>Plenty of natural lighting via huge windows throughout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chipdrawing.jpg"/>
          <p:cNvPicPr>
            <a:picLocks noChangeAspect="1"/>
          </p:cNvPicPr>
          <p:nvPr/>
        </p:nvPicPr>
        <p:blipFill>
          <a:blip r:embed="rId2" cstate="print"/>
          <a:stretch>
            <a:fillRect/>
          </a:stretch>
        </p:blipFill>
        <p:spPr>
          <a:xfrm>
            <a:off x="0" y="0"/>
            <a:ext cx="9144000" cy="5638800"/>
          </a:xfrm>
          <a:prstGeom prst="rect">
            <a:avLst/>
          </a:prstGeom>
        </p:spPr>
      </p:pic>
      <p:sp>
        <p:nvSpPr>
          <p:cNvPr id="6" name="TextBox 5"/>
          <p:cNvSpPr txBox="1"/>
          <p:nvPr/>
        </p:nvSpPr>
        <p:spPr>
          <a:xfrm>
            <a:off x="0" y="5638801"/>
            <a:ext cx="9144000" cy="1200329"/>
          </a:xfrm>
          <a:prstGeom prst="rect">
            <a:avLst/>
          </a:prstGeom>
          <a:noFill/>
        </p:spPr>
        <p:txBody>
          <a:bodyPr wrap="square" rtlCol="0">
            <a:spAutoFit/>
          </a:bodyPr>
          <a:lstStyle/>
          <a:p>
            <a:r>
              <a:rPr lang="en-US" sz="2400" dirty="0"/>
              <a:t>Chip Holton, our artist-in-residence, created original art for each guest room and the lobby. </a:t>
            </a:r>
            <a:r>
              <a:rPr lang="en-US" sz="2400" dirty="0" smtClean="0"/>
              <a:t>No </a:t>
            </a:r>
            <a:r>
              <a:rPr lang="en-US" sz="2400" dirty="0"/>
              <a:t>packaging or shipping was utilized to transport the 500 pieces of art.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indowbench.jpg"/>
          <p:cNvPicPr>
            <a:picLocks noGrp="1" noChangeAspect="1"/>
          </p:cNvPicPr>
          <p:nvPr>
            <p:ph idx="1"/>
          </p:nvPr>
        </p:nvPicPr>
        <p:blipFill>
          <a:blip r:embed="rId2" cstate="print"/>
          <a:stretch>
            <a:fillRect/>
          </a:stretch>
        </p:blipFill>
        <p:spPr>
          <a:xfrm>
            <a:off x="0" y="0"/>
            <a:ext cx="9144000" cy="5791200"/>
          </a:xfrm>
        </p:spPr>
      </p:pic>
      <p:sp>
        <p:nvSpPr>
          <p:cNvPr id="5" name="TextBox 4"/>
          <p:cNvSpPr txBox="1"/>
          <p:nvPr/>
        </p:nvSpPr>
        <p:spPr>
          <a:xfrm>
            <a:off x="304800" y="5867401"/>
            <a:ext cx="8839200" cy="830997"/>
          </a:xfrm>
          <a:prstGeom prst="rect">
            <a:avLst/>
          </a:prstGeom>
          <a:noFill/>
        </p:spPr>
        <p:txBody>
          <a:bodyPr wrap="square" rtlCol="0">
            <a:spAutoFit/>
          </a:bodyPr>
          <a:lstStyle/>
          <a:p>
            <a:r>
              <a:rPr lang="en-US" sz="2400" b="1" dirty="0" smtClean="0"/>
              <a:t>Buy local material :</a:t>
            </a:r>
          </a:p>
          <a:p>
            <a:r>
              <a:rPr lang="en-US" sz="2400" dirty="0" smtClean="0"/>
              <a:t>Most </a:t>
            </a:r>
            <a:r>
              <a:rPr lang="en-US" sz="2400" dirty="0"/>
              <a:t>of our furniture was designed by our team and made locally.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ream.jpg"/>
          <p:cNvPicPr>
            <a:picLocks noGrp="1" noChangeAspect="1"/>
          </p:cNvPicPr>
          <p:nvPr>
            <p:ph idx="1"/>
          </p:nvPr>
        </p:nvPicPr>
        <p:blipFill>
          <a:blip r:embed="rId2" cstate="print"/>
          <a:stretch>
            <a:fillRect/>
          </a:stretch>
        </p:blipFill>
        <p:spPr>
          <a:xfrm>
            <a:off x="0" y="0"/>
            <a:ext cx="9144000" cy="5791200"/>
          </a:xfrm>
        </p:spPr>
      </p:pic>
      <p:sp>
        <p:nvSpPr>
          <p:cNvPr id="5" name="TextBox 4"/>
          <p:cNvSpPr txBox="1"/>
          <p:nvPr/>
        </p:nvSpPr>
        <p:spPr>
          <a:xfrm>
            <a:off x="304800" y="6096001"/>
            <a:ext cx="5867400" cy="461665"/>
          </a:xfrm>
          <a:prstGeom prst="rect">
            <a:avLst/>
          </a:prstGeom>
          <a:noFill/>
        </p:spPr>
        <p:txBody>
          <a:bodyPr wrap="square" rtlCol="0">
            <a:spAutoFit/>
          </a:bodyPr>
          <a:lstStyle/>
          <a:p>
            <a:r>
              <a:rPr lang="en-US" sz="2400" b="1" dirty="0"/>
              <a:t>The restored stream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eat_transfer.jpg"/>
          <p:cNvPicPr>
            <a:picLocks noGrp="1" noChangeAspect="1"/>
          </p:cNvPicPr>
          <p:nvPr>
            <p:ph idx="1"/>
          </p:nvPr>
        </p:nvPicPr>
        <p:blipFill>
          <a:blip r:embed="rId2"/>
          <a:stretch>
            <a:fillRect/>
          </a:stretch>
        </p:blipFill>
        <p:spPr>
          <a:xfrm>
            <a:off x="0" y="1"/>
            <a:ext cx="9144000" cy="5629275"/>
          </a:xfrm>
        </p:spPr>
      </p:pic>
      <p:sp>
        <p:nvSpPr>
          <p:cNvPr id="5" name="TextBox 4"/>
          <p:cNvSpPr txBox="1"/>
          <p:nvPr/>
        </p:nvSpPr>
        <p:spPr>
          <a:xfrm>
            <a:off x="152400" y="6015336"/>
            <a:ext cx="8229600" cy="461665"/>
          </a:xfrm>
          <a:prstGeom prst="rect">
            <a:avLst/>
          </a:prstGeom>
          <a:noFill/>
        </p:spPr>
        <p:txBody>
          <a:bodyPr wrap="square" rtlCol="0">
            <a:spAutoFit/>
          </a:bodyPr>
          <a:lstStyle/>
          <a:p>
            <a:r>
              <a:rPr lang="en-US" sz="2400" b="1" dirty="0" smtClean="0"/>
              <a:t>Geothermal energy </a:t>
            </a:r>
            <a:r>
              <a:rPr lang="en-US" sz="2400" dirty="0" smtClean="0"/>
              <a:t>is based on the heat of the earth's core</a:t>
            </a:r>
            <a:endParaRPr lang="en-US" sz="2400" b="1" dirty="0"/>
          </a:p>
        </p:txBody>
      </p:sp>
      <p:sp>
        <p:nvSpPr>
          <p:cNvPr id="6" name="Rectangle 5"/>
          <p:cNvSpPr/>
          <p:nvPr/>
        </p:nvSpPr>
        <p:spPr>
          <a:xfrm>
            <a:off x="2286000" y="3105835"/>
            <a:ext cx="4572000" cy="646331"/>
          </a:xfrm>
          <a:prstGeom prst="rect">
            <a:avLst/>
          </a:prstGeom>
        </p:spPr>
        <p:txBody>
          <a:bodyPr>
            <a:spAutoFit/>
          </a:bodyPr>
          <a:lstStyle/>
          <a:p>
            <a:r>
              <a:rPr lang="en-US" dirty="0" smtClean="0"/>
              <a:t>Geothermal energy is based on the heat of the earth's core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838200"/>
            <a:ext cx="4724400" cy="5562600"/>
          </a:xfrm>
        </p:spPr>
        <p:txBody>
          <a:bodyPr>
            <a:normAutofit/>
          </a:bodyPr>
          <a:lstStyle/>
          <a:p>
            <a:pPr algn="l"/>
            <a:r>
              <a:rPr lang="en-US" sz="2000" dirty="0" smtClean="0"/>
              <a:t>1.Improved regional air quality by the elimination of smog forming chemicals. </a:t>
            </a:r>
            <a:br>
              <a:rPr lang="en-US" sz="2000" dirty="0" smtClean="0"/>
            </a:br>
            <a:r>
              <a:rPr lang="en-US" sz="2000" dirty="0" smtClean="0"/>
              <a:t/>
            </a:r>
            <a:br>
              <a:rPr lang="en-US" sz="2000" dirty="0" smtClean="0"/>
            </a:br>
            <a:r>
              <a:rPr lang="en-US" sz="2000" dirty="0" smtClean="0"/>
              <a:t>2.Improved worker safety and health. </a:t>
            </a:r>
            <a:br>
              <a:rPr lang="en-US" sz="2000" dirty="0" smtClean="0"/>
            </a:br>
            <a:r>
              <a:rPr lang="en-US" sz="2000" dirty="0" smtClean="0"/>
              <a:t/>
            </a:r>
            <a:br>
              <a:rPr lang="en-US" sz="2000" dirty="0" smtClean="0"/>
            </a:br>
            <a:r>
              <a:rPr lang="en-US" sz="2000" dirty="0" smtClean="0"/>
              <a:t>3.Reduced incidents of eye and respiratory irritation, headaches, fatigue and other symptoms of “sick building” syndrome. </a:t>
            </a:r>
            <a:br>
              <a:rPr lang="en-US" sz="2000" dirty="0" smtClean="0"/>
            </a:br>
            <a:r>
              <a:rPr lang="en-US" sz="2000" dirty="0" smtClean="0"/>
              <a:t/>
            </a:r>
            <a:br>
              <a:rPr lang="en-US" sz="2000" dirty="0" smtClean="0"/>
            </a:br>
            <a:r>
              <a:rPr lang="en-US" sz="2000" dirty="0" smtClean="0"/>
              <a:t>4.Cleaner indoor air quality. </a:t>
            </a:r>
            <a:br>
              <a:rPr lang="en-US" sz="2000" dirty="0" smtClean="0"/>
            </a:br>
            <a:endParaRPr lang="en-US" sz="2000" dirty="0"/>
          </a:p>
        </p:txBody>
      </p:sp>
      <p:pic>
        <p:nvPicPr>
          <p:cNvPr id="21506" name="Picture 2" descr="F:\presentation\low voc paint.jpg"/>
          <p:cNvPicPr>
            <a:picLocks noGrp="1" noChangeAspect="1" noChangeArrowheads="1"/>
          </p:cNvPicPr>
          <p:nvPr>
            <p:ph idx="1"/>
          </p:nvPr>
        </p:nvPicPr>
        <p:blipFill>
          <a:blip r:embed="rId2"/>
          <a:srcRect/>
          <a:stretch>
            <a:fillRect/>
          </a:stretch>
        </p:blipFill>
        <p:spPr bwMode="auto">
          <a:xfrm>
            <a:off x="228600" y="1905000"/>
            <a:ext cx="3657600" cy="4114800"/>
          </a:xfrm>
          <a:prstGeom prst="rect">
            <a:avLst/>
          </a:prstGeom>
          <a:noFill/>
        </p:spPr>
      </p:pic>
      <p:sp>
        <p:nvSpPr>
          <p:cNvPr id="5" name="TextBox 4"/>
          <p:cNvSpPr txBox="1"/>
          <p:nvPr/>
        </p:nvSpPr>
        <p:spPr>
          <a:xfrm>
            <a:off x="304800" y="762000"/>
            <a:ext cx="7391400" cy="461665"/>
          </a:xfrm>
          <a:prstGeom prst="rect">
            <a:avLst/>
          </a:prstGeom>
          <a:noFill/>
        </p:spPr>
        <p:txBody>
          <a:bodyPr wrap="square" rtlCol="0">
            <a:spAutoFit/>
          </a:bodyPr>
          <a:lstStyle/>
          <a:p>
            <a:r>
              <a:rPr lang="en-US" sz="2400" b="1" dirty="0" smtClean="0"/>
              <a:t>Benefits of Using Low VOC Building Materials:</a:t>
            </a:r>
            <a:r>
              <a:rPr lang="en-US" sz="2400" dirty="0" smtClean="0"/>
              <a:t> </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792162"/>
          </a:xfrm>
        </p:spPr>
        <p:txBody>
          <a:bodyPr>
            <a:normAutofit/>
          </a:bodyPr>
          <a:lstStyle/>
          <a:p>
            <a:pPr algn="l"/>
            <a:r>
              <a:rPr lang="en-US" sz="2400" u="sng" dirty="0" smtClean="0"/>
              <a:t>Water saving</a:t>
            </a:r>
            <a:endParaRPr lang="en-US" sz="2400" u="sng" dirty="0"/>
          </a:p>
        </p:txBody>
      </p:sp>
      <p:pic>
        <p:nvPicPr>
          <p:cNvPr id="1026" name="Picture 2" descr="F:\presentation\2009-11-18 16;33;14.JPG"/>
          <p:cNvPicPr>
            <a:picLocks noGrp="1" noChangeAspect="1" noChangeArrowheads="1"/>
          </p:cNvPicPr>
          <p:nvPr>
            <p:ph idx="1"/>
          </p:nvPr>
        </p:nvPicPr>
        <p:blipFill>
          <a:blip r:embed="rId2"/>
          <a:srcRect/>
          <a:stretch>
            <a:fillRect/>
          </a:stretch>
        </p:blipFill>
        <p:spPr bwMode="auto">
          <a:xfrm>
            <a:off x="304802" y="1295400"/>
            <a:ext cx="3657599" cy="4724400"/>
          </a:xfrm>
          <a:prstGeom prst="rect">
            <a:avLst/>
          </a:prstGeom>
          <a:noFill/>
          <a:ln w="15875">
            <a:solidFill>
              <a:schemeClr val="accent1"/>
            </a:solidFill>
          </a:ln>
        </p:spPr>
      </p:pic>
      <p:graphicFrame>
        <p:nvGraphicFramePr>
          <p:cNvPr id="6" name="Table 5"/>
          <p:cNvGraphicFramePr>
            <a:graphicFrameLocks noGrp="1"/>
          </p:cNvGraphicFramePr>
          <p:nvPr/>
        </p:nvGraphicFramePr>
        <p:xfrm>
          <a:off x="4343400" y="228600"/>
          <a:ext cx="4648200" cy="6947346"/>
        </p:xfrm>
        <a:graphic>
          <a:graphicData uri="http://schemas.openxmlformats.org/drawingml/2006/table">
            <a:tbl>
              <a:tblPr/>
              <a:tblGrid>
                <a:gridCol w="4648200"/>
              </a:tblGrid>
              <a:tr h="6947346">
                <a:tc>
                  <a:txBody>
                    <a:bodyPr/>
                    <a:lstStyle/>
                    <a:p>
                      <a:r>
                        <a:rPr lang="en-US" sz="2400" b="1" dirty="0"/>
                        <a:t>The Kohler Highline Comfort Height 1.1 Gallon </a:t>
                      </a:r>
                      <a:r>
                        <a:rPr lang="en-US" sz="2400" b="1" dirty="0" smtClean="0"/>
                        <a:t>Flush</a:t>
                      </a:r>
                    </a:p>
                    <a:p>
                      <a:r>
                        <a:rPr lang="en-US" sz="1800" dirty="0"/>
                        <a:t/>
                      </a:r>
                      <a:br>
                        <a:rPr lang="en-US" sz="1800" dirty="0"/>
                      </a:br>
                      <a:r>
                        <a:rPr lang="en-US" sz="1800" dirty="0"/>
                        <a:t>• Pressure assisted flushing system.</a:t>
                      </a:r>
                      <a:br>
                        <a:rPr lang="en-US" sz="1800" dirty="0"/>
                      </a:br>
                      <a:r>
                        <a:rPr lang="en-US" sz="1800" dirty="0"/>
                        <a:t>• Two-Piece toilet.</a:t>
                      </a:r>
                      <a:br>
                        <a:rPr lang="en-US" sz="1800" dirty="0"/>
                      </a:br>
                      <a:r>
                        <a:rPr lang="en-US" sz="1800" dirty="0"/>
                        <a:t>• Meets strict flushing performance guidelines established by the EPA (Environmental    Protection Agency) </a:t>
                      </a:r>
                      <a:r>
                        <a:rPr lang="en-US" sz="1800" dirty="0" err="1"/>
                        <a:t>WaterSense</a:t>
                      </a:r>
                      <a:r>
                        <a:rPr lang="en-US" sz="1800" dirty="0"/>
                        <a:t> program.</a:t>
                      </a:r>
                      <a:br>
                        <a:rPr lang="en-US" sz="1800" dirty="0"/>
                      </a:br>
                      <a:r>
                        <a:rPr lang="en-US" sz="1800" dirty="0"/>
                        <a:t>• </a:t>
                      </a:r>
                      <a:r>
                        <a:rPr lang="en-US" sz="1800" dirty="0" err="1"/>
                        <a:t>WaterSense</a:t>
                      </a:r>
                      <a:r>
                        <a:rPr lang="en-US" sz="1800" dirty="0"/>
                        <a:t> labeled toilets use at least 20% less water than standard 1.6-gallon toilets.</a:t>
                      </a:r>
                      <a:br>
                        <a:rPr lang="en-US" sz="1800" dirty="0"/>
                      </a:br>
                      <a:r>
                        <a:rPr lang="en-US" sz="1800" dirty="0"/>
                        <a:t>• This product can help a building earn Water Efficiency points in the LEED Green    Building Rating System™. See specification sheet for water use data.</a:t>
                      </a:r>
                    </a:p>
                  </a:txBody>
                  <a:tcPr marL="89347" marR="89347" marT="44673" marB="44673" anchor="ctr">
                    <a:lnL>
                      <a:noFill/>
                    </a:lnL>
                    <a:lnR>
                      <a:noFill/>
                    </a:lnR>
                    <a:lnT>
                      <a:noFill/>
                    </a:lnT>
                    <a:lnB>
                      <a:noFill/>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TotalTime>
  <Words>203</Words>
  <Application>Microsoft Office PowerPoint</Application>
  <PresentationFormat>On-screen Show (4:3)</PresentationFormat>
  <Paragraphs>23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1.Improved regional air quality by the elimination of smog forming chemicals.   2.Improved worker safety and health.   3.Reduced incidents of eye and respiratory irritation, headaches, fatigue and other symptoms of “sick building” syndrome.   4.Cleaner indoor air quality.  </vt:lpstr>
      <vt:lpstr>Water saving</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dc:creator>
  <cp:lastModifiedBy>ok ja choi</cp:lastModifiedBy>
  <cp:revision>21</cp:revision>
  <dcterms:created xsi:type="dcterms:W3CDTF">2009-11-09T19:41:36Z</dcterms:created>
  <dcterms:modified xsi:type="dcterms:W3CDTF">2009-11-19T01:24:31Z</dcterms:modified>
</cp:coreProperties>
</file>